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Josefin Slab"/>
      <p:regular r:id="rId17"/>
      <p:bold r:id="rId18"/>
      <p:italic r:id="rId19"/>
      <p:boldItalic r:id="rId20"/>
    </p:embeddedFont>
    <p:embeddedFont>
      <p:font typeface="Anton"/>
      <p:regular r:id="rId21"/>
    </p:embeddedFont>
    <p:embeddedFont>
      <p:font typeface="Fira Sans Condensed Light"/>
      <p:regular r:id="rId22"/>
      <p:bold r:id="rId23"/>
      <p:italic r:id="rId24"/>
      <p:boldItalic r:id="rId25"/>
    </p:embeddedFont>
    <p:embeddedFont>
      <p:font typeface="Fira Sans Condensed"/>
      <p:regular r:id="rId26"/>
      <p:bold r:id="rId27"/>
      <p:italic r:id="rId28"/>
      <p:boldItalic r:id="rId29"/>
    </p:embeddedFont>
    <p:embeddedFont>
      <p:font typeface="Advent Pro Light"/>
      <p:regular r:id="rId30"/>
      <p:bold r:id="rId31"/>
    </p:embeddedFont>
    <p:embeddedFont>
      <p:font typeface="Rajdhani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boldItalic.fntdata"/><Relationship Id="rId22" Type="http://schemas.openxmlformats.org/officeDocument/2006/relationships/font" Target="fonts/FiraSansCondensedLight-regular.fntdata"/><Relationship Id="rId21" Type="http://schemas.openxmlformats.org/officeDocument/2006/relationships/font" Target="fonts/Anton-regular.fntdata"/><Relationship Id="rId24" Type="http://schemas.openxmlformats.org/officeDocument/2006/relationships/font" Target="fonts/FiraSansCondensedLight-italic.fntdata"/><Relationship Id="rId23" Type="http://schemas.openxmlformats.org/officeDocument/2006/relationships/font" Target="fonts/FiraSansCondensed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-regular.fntdata"/><Relationship Id="rId25" Type="http://schemas.openxmlformats.org/officeDocument/2006/relationships/font" Target="fonts/FiraSansCondensedLight-boldItalic.fntdata"/><Relationship Id="rId28" Type="http://schemas.openxmlformats.org/officeDocument/2006/relationships/font" Target="fonts/FiraSansCondensed-italic.fntdata"/><Relationship Id="rId27" Type="http://schemas.openxmlformats.org/officeDocument/2006/relationships/font" Target="fonts/FiraSans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dventProLight-bold.fntdata"/><Relationship Id="rId30" Type="http://schemas.openxmlformats.org/officeDocument/2006/relationships/font" Target="fonts/AdventProLight-regular.fntdata"/><Relationship Id="rId11" Type="http://schemas.openxmlformats.org/officeDocument/2006/relationships/slide" Target="slides/slide7.xml"/><Relationship Id="rId33" Type="http://schemas.openxmlformats.org/officeDocument/2006/relationships/font" Target="fonts/Rajdhani-bold.fntdata"/><Relationship Id="rId10" Type="http://schemas.openxmlformats.org/officeDocument/2006/relationships/slide" Target="slides/slide6.xml"/><Relationship Id="rId32" Type="http://schemas.openxmlformats.org/officeDocument/2006/relationships/font" Target="fonts/Rajdhani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JosefinSlab-regular.fntdata"/><Relationship Id="rId16" Type="http://schemas.openxmlformats.org/officeDocument/2006/relationships/slide" Target="slides/slide12.xml"/><Relationship Id="rId19" Type="http://schemas.openxmlformats.org/officeDocument/2006/relationships/font" Target="fonts/JosefinSlab-italic.fntdata"/><Relationship Id="rId18" Type="http://schemas.openxmlformats.org/officeDocument/2006/relationships/font" Target="fonts/Josefin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5abef0139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5abef0139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8a6ee8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8a6ee8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429ccaeb2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429ccaeb2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429ccaeb2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429ccaeb2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429ccaeb2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429ccaeb2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3305e85c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3305e85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3305e85c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3305e85c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Alyson/Jordan (maybe)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6296bc7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6296bc7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5" Type="http://schemas.openxmlformats.org/officeDocument/2006/relationships/hyperlink" Target="https://www.kaggle.com/navoneel/brain-mri-images-for-brain-tumor-detection" TargetMode="External"/><Relationship Id="rId6" Type="http://schemas.openxmlformats.org/officeDocument/2006/relationships/image" Target="../media/image13.jpg"/><Relationship Id="rId7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Relationship Id="rId4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hyperlink" Target="http://doihaveatumor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hyperlink" Target="https://github.com/aaliyahfiala42/DATA515-Brain-Scan-Classific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694775" y="735625"/>
            <a:ext cx="7642500" cy="20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BRAIN SCAN TUMOR CLASSIFICATION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694775" y="2849375"/>
            <a:ext cx="8230800" cy="10656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Authors: Alyson Suchodolski, Sabrina Wang, Trevor Nims, Vanessa Hsu, Aaliyah Hänni, Jordan Fields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Date: 3/16/2021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7506125" y="3278500"/>
            <a:ext cx="1637875" cy="18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1"/>
          <p:cNvGrpSpPr/>
          <p:nvPr/>
        </p:nvGrpSpPr>
        <p:grpSpPr>
          <a:xfrm>
            <a:off x="8177470" y="4230887"/>
            <a:ext cx="852921" cy="773121"/>
            <a:chOff x="1040275" y="238125"/>
            <a:chExt cx="5538450" cy="5237950"/>
          </a:xfrm>
        </p:grpSpPr>
        <p:sp>
          <p:nvSpPr>
            <p:cNvPr id="396" name="Google Shape;396;p31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3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622" name="Google Shape;622;p31"/>
          <p:cNvSpPr txBox="1"/>
          <p:nvPr>
            <p:ph idx="4294967295" type="body"/>
          </p:nvPr>
        </p:nvSpPr>
        <p:spPr>
          <a:xfrm>
            <a:off x="720100" y="1256925"/>
            <a:ext cx="7704000" cy="34164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rgbClr val="FFFFFF"/>
                </a:solidFill>
              </a:rPr>
              <a:t>Machine Learning requires a dedicated GPU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Python Anywhere does not allow Tensorflow models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rgbClr val="FFFFFF"/>
                </a:solidFill>
              </a:rPr>
              <a:t>Documentation takes a long time to complete and continuously update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2"/>
          <p:cNvSpPr txBox="1"/>
          <p:nvPr>
            <p:ph type="title"/>
          </p:nvPr>
        </p:nvSpPr>
        <p:spPr>
          <a:xfrm>
            <a:off x="720000" y="499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628" name="Google Shape;6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275" y="1224150"/>
            <a:ext cx="5202300" cy="29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2"/>
          <p:cNvSpPr txBox="1"/>
          <p:nvPr>
            <p:ph idx="4294967295" type="body"/>
          </p:nvPr>
        </p:nvSpPr>
        <p:spPr>
          <a:xfrm>
            <a:off x="341975" y="1224150"/>
            <a:ext cx="2943600" cy="3021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ctr" bIns="91425" lIns="234000" spcFirstLastPara="1" rIns="234000" wrap="square" tIns="2340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Rebuild our model to be trained on </a:t>
            </a:r>
            <a:r>
              <a:rPr b="1"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3D MRI</a:t>
            </a:r>
            <a:r>
              <a:rPr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 Images</a:t>
            </a:r>
            <a:br>
              <a:rPr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C9D1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Continue to </a:t>
            </a:r>
            <a:r>
              <a:rPr b="1"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improve performance </a:t>
            </a:r>
            <a:r>
              <a:rPr lang="en" sz="1500">
                <a:solidFill>
                  <a:srgbClr val="C9D1D9"/>
                </a:solidFill>
                <a:latin typeface="Arial"/>
                <a:ea typeface="Arial"/>
                <a:cs typeface="Arial"/>
                <a:sym typeface="Arial"/>
              </a:rPr>
              <a:t>of the model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/>
          <p:nvPr>
            <p:ph idx="4294967295" type="ctrTitle"/>
          </p:nvPr>
        </p:nvSpPr>
        <p:spPr>
          <a:xfrm>
            <a:off x="0" y="725400"/>
            <a:ext cx="91440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YOU!!!</a:t>
            </a:r>
            <a:endParaRPr sz="7200"/>
          </a:p>
        </p:txBody>
      </p:sp>
      <p:pic>
        <p:nvPicPr>
          <p:cNvPr id="635" name="Google Shape;6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266" y="21882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 this project, we are using a 2D Convolutional Neural Network with nine hidden layers to classify 2D MRI brain scan images as tumorous or non-tumorous. Our model was built with Tensorflow, utilizing the Keras API. Our model's input (data set is described in the "Data Description" tab) is composed of standardized 240x240x1 single-channel image arrays. After training, an image passed to the model will produce a prediction of either 1 (tumorous) or 0 (non-tumorous).</a:t>
            </a:r>
            <a:endParaRPr sz="14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purpose of this project is to create a machine learning model that diagnoses tumors in brain scan </a:t>
            </a:r>
            <a:r>
              <a:rPr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images</a:t>
            </a:r>
            <a:r>
              <a:rPr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In a recent study done in the Journal of Clinical Oncology, </a:t>
            </a:r>
            <a:r>
              <a:rPr b="1"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37% </a:t>
            </a:r>
            <a:r>
              <a:rPr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of the patients selected for a study has brain tumors that were misdiagnosed in MRI scans. </a:t>
            </a:r>
            <a:endParaRPr sz="14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7" name="Google Shape;107;p23"/>
          <p:cNvGrpSpPr/>
          <p:nvPr/>
        </p:nvGrpSpPr>
        <p:grpSpPr>
          <a:xfrm>
            <a:off x="8097057" y="4"/>
            <a:ext cx="974767" cy="907213"/>
            <a:chOff x="1040275" y="238125"/>
            <a:chExt cx="5538450" cy="5237950"/>
          </a:xfrm>
        </p:grpSpPr>
        <p:sp>
          <p:nvSpPr>
            <p:cNvPr id="108" name="Google Shape;108;p23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3"/>
          <p:cNvSpPr txBox="1"/>
          <p:nvPr/>
        </p:nvSpPr>
        <p:spPr>
          <a:xfrm>
            <a:off x="605775" y="4638825"/>
            <a:ext cx="81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Source:Article tools. (n.d.). Retrieved March 16, 2021, from 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ht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tps://ascopubs.org/doi/full/10.1200/JCO.2017.76.4720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124" y="5053"/>
            <a:ext cx="2090648" cy="12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4"/>
          <p:cNvSpPr txBox="1"/>
          <p:nvPr>
            <p:ph idx="4" type="title"/>
          </p:nvPr>
        </p:nvSpPr>
        <p:spPr>
          <a:xfrm>
            <a:off x="720000" y="309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Images Dataset</a:t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1051850" y="882425"/>
            <a:ext cx="704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Dataset Source: </a:t>
            </a:r>
            <a:r>
              <a:rPr i="1" lang="en" sz="1100" u="sng">
                <a:solidFill>
                  <a:schemeClr val="hlink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5"/>
              </a:rPr>
              <a:t>https://www.kaggle.com/navoneel/brain-mri-images-for-brain-tumor-detection</a:t>
            </a:r>
            <a:r>
              <a:rPr lang="en" sz="11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 sz="11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341" name="Google Shape;3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100" y="1838200"/>
            <a:ext cx="2644301" cy="279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5825" y="1838200"/>
            <a:ext cx="2644300" cy="27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4"/>
          <p:cNvSpPr txBox="1"/>
          <p:nvPr/>
        </p:nvSpPr>
        <p:spPr>
          <a:xfrm>
            <a:off x="4859675" y="1321750"/>
            <a:ext cx="3156600" cy="4311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155 </a:t>
            </a:r>
            <a:r>
              <a:rPr lang="en" sz="16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Tumorous Brain Scan Images </a:t>
            </a:r>
            <a:endParaRPr sz="16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1043300" y="1321763"/>
            <a:ext cx="3345900" cy="4311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98</a:t>
            </a: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" sz="16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Non-Tumorous </a:t>
            </a:r>
            <a:r>
              <a:rPr lang="en" sz="16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Brain Scan Image</a:t>
            </a:r>
            <a:r>
              <a:rPr lang="en" sz="16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</a:t>
            </a:r>
            <a:endParaRPr sz="16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/>
        </p:nvSpPr>
        <p:spPr>
          <a:xfrm>
            <a:off x="5230025" y="1389750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50" name="Google Shape;350;p25"/>
          <p:cNvSpPr txBox="1"/>
          <p:nvPr>
            <p:ph idx="4294967295" type="body"/>
          </p:nvPr>
        </p:nvSpPr>
        <p:spPr>
          <a:xfrm>
            <a:off x="5105225" y="1175888"/>
            <a:ext cx="3830400" cy="36525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Use Case #1 (The Technician)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ajdhani"/>
              <a:buChar char="●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Detect if a tumor is present in an MRI image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●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Verify their own hypothesis of a tumor presence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b="1"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Use Cases: #2 (The Medical Student)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ajdhani"/>
              <a:buChar char="●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Learn more about a machine learning model that categorizes brain scan images</a:t>
            </a:r>
            <a:endParaRPr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ajdhani"/>
              <a:buChar char="●"/>
            </a:pPr>
            <a:r>
              <a:rPr lang="en" sz="16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Verify their own analysis with the model predictions of an MRI image</a:t>
            </a:r>
            <a:endParaRPr sz="1000"/>
          </a:p>
        </p:txBody>
      </p:sp>
      <p:sp>
        <p:nvSpPr>
          <p:cNvPr id="351" name="Google Shape;351;p25"/>
          <p:cNvSpPr txBox="1"/>
          <p:nvPr>
            <p:ph idx="6" type="title"/>
          </p:nvPr>
        </p:nvSpPr>
        <p:spPr>
          <a:xfrm>
            <a:off x="720000" y="359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5" y="1175925"/>
            <a:ext cx="4643150" cy="36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/>
        </p:nvSpPr>
        <p:spPr>
          <a:xfrm>
            <a:off x="2454175" y="9250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58" name="Google Shape;358;p26"/>
          <p:cNvSpPr txBox="1"/>
          <p:nvPr>
            <p:ph type="title"/>
          </p:nvPr>
        </p:nvSpPr>
        <p:spPr>
          <a:xfrm>
            <a:off x="311700" y="1681500"/>
            <a:ext cx="8520600" cy="11106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</a:t>
            </a:r>
            <a:endParaRPr/>
          </a:p>
        </p:txBody>
      </p:sp>
      <p:sp>
        <p:nvSpPr>
          <p:cNvPr id="359" name="Google Shape;359;p26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http://doihaveatumor.com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/>
        </p:nvSpPr>
        <p:spPr>
          <a:xfrm>
            <a:off x="2454175" y="9250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5" name="Google Shape;365;p27"/>
          <p:cNvSpPr txBox="1"/>
          <p:nvPr/>
        </p:nvSpPr>
        <p:spPr>
          <a:xfrm>
            <a:off x="193400" y="170825"/>
            <a:ext cx="7799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Project Design -- Machine Learning</a:t>
            </a:r>
            <a:endParaRPr b="1" sz="37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4875"/>
            <a:ext cx="8839204" cy="222706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>
            <p:ph idx="4294967295" type="body"/>
          </p:nvPr>
        </p:nvSpPr>
        <p:spPr>
          <a:xfrm>
            <a:off x="341975" y="1224150"/>
            <a:ext cx="8058300" cy="12354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ctr" bIns="91425" lIns="234000" spcFirstLastPara="1" rIns="234000" wrap="square" tIns="23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2D convolutional neural network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9 hidden layers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Image augmentation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C9D1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/>
        </p:nvSpPr>
        <p:spPr>
          <a:xfrm>
            <a:off x="2454175" y="9250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73" name="Google Shape;373;p28"/>
          <p:cNvSpPr txBox="1"/>
          <p:nvPr/>
        </p:nvSpPr>
        <p:spPr>
          <a:xfrm>
            <a:off x="193400" y="170825"/>
            <a:ext cx="7605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Project Design -- Flask Project</a:t>
            </a:r>
            <a:endParaRPr b="1" sz="37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338425" y="1015525"/>
            <a:ext cx="8282100" cy="12621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Flask is a micro web framework written in Python.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Handle the uploaded images and read the images for prediction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Redirect URL when switching among different navigation tabs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950" y="2368125"/>
            <a:ext cx="5413040" cy="256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/>
        </p:nvSpPr>
        <p:spPr>
          <a:xfrm>
            <a:off x="2454175" y="9250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193400" y="170825"/>
            <a:ext cx="7605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Project Design -- Unit Testing </a:t>
            </a:r>
            <a:endParaRPr b="1" sz="37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82" name="Google Shape;3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00" y="925025"/>
            <a:ext cx="1912316" cy="39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/>
          <p:nvPr/>
        </p:nvSpPr>
        <p:spPr>
          <a:xfrm>
            <a:off x="2105725" y="925025"/>
            <a:ext cx="6471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15 unit tests were created to test our code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Coverage: ~90%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●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Tested the model, the prediction, and the application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/>
        </p:nvSpPr>
        <p:spPr>
          <a:xfrm>
            <a:off x="2454175" y="9250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89" name="Google Shape;389;p30"/>
          <p:cNvSpPr txBox="1"/>
          <p:nvPr>
            <p:ph type="title"/>
          </p:nvPr>
        </p:nvSpPr>
        <p:spPr>
          <a:xfrm>
            <a:off x="311700" y="1681500"/>
            <a:ext cx="8520600" cy="11106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GitHub Demo</a:t>
            </a:r>
            <a:endParaRPr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311700" y="3255700"/>
            <a:ext cx="8520600" cy="4002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https://github.com/aaliyahfiala42/DATA515-Brain-Scan-Classification</a:t>
            </a:r>
            <a:r>
              <a:rPr lang="en" sz="1200">
                <a:solidFill>
                  <a:schemeClr val="lt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